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8" roundtripDataSignature="AMtx7mg1dBEmZ5PXzWbEEw/5YB6oqCNa8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38" Type="http://customschemas.google.com/relationships/presentationmetadata" Target="meta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" name="Google Shape;9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This PPT is on CAT’s Fostering 4 Rock Stars template. To customize it for your organization, you will need to change the template on the design tab.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Cardboard boxes – new each time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Large carriers</a:t>
            </a:r>
            <a:endParaRPr/>
          </a:p>
        </p:txBody>
      </p:sp>
      <p:sp>
        <p:nvSpPr>
          <p:cNvPr id="163" name="Google Shape;163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Give out socialization handout</a:t>
            </a:r>
            <a:endParaRPr/>
          </a:p>
        </p:txBody>
      </p:sp>
      <p:sp>
        <p:nvSpPr>
          <p:cNvPr id="249" name="Google Shape;249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c3ffeb9639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c3ffeb9639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g1c3ffeb9639_0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0" name="Google Shape;280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" name="Google Shape;10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Fostered for at least one year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Fostered various groups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Calm under pressure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Good with people and pets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Coach, problem solve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Understand chain of command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Supplies are only for foster kittens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Know your own limits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 an active learner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Above and beyond regular fostering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Reliable transportation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Good communicator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Has extra hours each week to help foster homes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Your Vet likes to work with them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Supports Foster Coordinator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Trusted and reliable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Great shelter representative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Knows what questions to ask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bg>
      <p:bgPr>
        <a:solidFill>
          <a:srgbClr val="009999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34"/>
          <p:cNvSpPr/>
          <p:nvPr/>
        </p:nvSpPr>
        <p:spPr>
          <a:xfrm>
            <a:off x="-227454" y="5514988"/>
            <a:ext cx="1591415" cy="1564908"/>
          </a:xfrm>
          <a:prstGeom prst="ellipse">
            <a:avLst/>
          </a:prstGeom>
          <a:solidFill>
            <a:srgbClr val="00999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3" name="Google Shape;23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9375" y="5622704"/>
            <a:ext cx="1085120" cy="1080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3771" y="6012530"/>
            <a:ext cx="1017091" cy="617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80" name="Google Shape;80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81" name="Google Shape;81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4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86" name="Google Shape;86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87" name="Google Shape;87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3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30" name="Google Shape;30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31" name="Google Shape;31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5" name="Google Shape;35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36" name="Google Shape;36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37" name="Google Shape;37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D8D8D"/>
              </a:buClr>
              <a:buSzPts val="2400"/>
              <a:buNone/>
              <a:defRPr sz="2400">
                <a:solidFill>
                  <a:srgbClr val="8D8D8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41" name="Google Shape;41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42" name="Google Shape;42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43" name="Google Shape;43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3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3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3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51" name="Google Shape;51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52" name="Google Shape;52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56" name="Google Shape;56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57" name="Google Shape;57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60" name="Google Shape;60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61" name="Google Shape;61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5" name="Google Shape;65;p4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6" name="Google Shape;66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67" name="Google Shape;67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68" name="Google Shape;68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4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3" name="Google Shape;73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74" name="Google Shape;74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75" name="Google Shape;75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.xml"/><Relationship Id="rId10" Type="http://schemas.openxmlformats.org/officeDocument/2006/relationships/slideLayout" Target="../slideLayouts/slideLayout7.xml"/><Relationship Id="rId1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9.xml"/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1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9999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12" name="Google Shape;12;p33"/>
          <p:cNvSpPr txBox="1"/>
          <p:nvPr/>
        </p:nvSpPr>
        <p:spPr>
          <a:xfrm>
            <a:off x="223848" y="205518"/>
            <a:ext cx="11744304" cy="642404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" name="Google Shape;13;p33"/>
          <p:cNvSpPr/>
          <p:nvPr/>
        </p:nvSpPr>
        <p:spPr>
          <a:xfrm>
            <a:off x="-227454" y="5514988"/>
            <a:ext cx="1591415" cy="1564908"/>
          </a:xfrm>
          <a:prstGeom prst="ellipse">
            <a:avLst/>
          </a:prstGeom>
          <a:solidFill>
            <a:srgbClr val="00999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4" name="Google Shape;14;p3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9375" y="5622704"/>
            <a:ext cx="1085120" cy="1080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83771" y="6012530"/>
            <a:ext cx="1017091" cy="61703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3"/>
          <p:cNvSpPr/>
          <p:nvPr/>
        </p:nvSpPr>
        <p:spPr>
          <a:xfrm>
            <a:off x="10647336" y="5514988"/>
            <a:ext cx="1900582" cy="1813124"/>
          </a:xfrm>
          <a:prstGeom prst="ellipse">
            <a:avLst/>
          </a:prstGeom>
          <a:solidFill>
            <a:srgbClr val="FFC30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7" name="Google Shape;1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66124" y="6012530"/>
            <a:ext cx="1050476" cy="46921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3"/>
          <p:cNvSpPr/>
          <p:nvPr/>
        </p:nvSpPr>
        <p:spPr>
          <a:xfrm>
            <a:off x="0" y="4691018"/>
            <a:ext cx="715072" cy="707715"/>
          </a:xfrm>
          <a:prstGeom prst="ellipse">
            <a:avLst/>
          </a:prstGeom>
          <a:solidFill>
            <a:srgbClr val="009999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1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g"/><Relationship Id="rId4" Type="http://schemas.openxmlformats.org/officeDocument/2006/relationships/image" Target="../media/image1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jpg"/><Relationship Id="rId4" Type="http://schemas.openxmlformats.org/officeDocument/2006/relationships/image" Target="../media/image3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jpg"/><Relationship Id="rId4" Type="http://schemas.openxmlformats.org/officeDocument/2006/relationships/image" Target="../media/image3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1.jpg"/><Relationship Id="rId4" Type="http://schemas.openxmlformats.org/officeDocument/2006/relationships/image" Target="../media/image39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jpg"/><Relationship Id="rId4" Type="http://schemas.openxmlformats.org/officeDocument/2006/relationships/image" Target="../media/image36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0.jpg"/><Relationship Id="rId4" Type="http://schemas.openxmlformats.org/officeDocument/2006/relationships/image" Target="../media/image42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Mentoring Is All About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Helping People Be Successful</a:t>
            </a:r>
            <a:endParaRPr/>
          </a:p>
        </p:txBody>
      </p:sp>
      <p:pic>
        <p:nvPicPr>
          <p:cNvPr id="96" name="Google Shape;96;p1"/>
          <p:cNvPicPr preferRelativeResize="0"/>
          <p:nvPr/>
        </p:nvPicPr>
        <p:blipFill rotWithShape="1">
          <a:blip r:embed="rId3">
            <a:alphaModFix/>
          </a:blip>
          <a:srcRect b="48074" l="12849" r="28153" t="9890"/>
          <a:stretch/>
        </p:blipFill>
        <p:spPr>
          <a:xfrm>
            <a:off x="3686727" y="1690700"/>
            <a:ext cx="4988874" cy="4739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Foster Room </a:t>
            </a:r>
            <a:endParaRPr/>
          </a:p>
        </p:txBody>
      </p:sp>
      <p:pic>
        <p:nvPicPr>
          <p:cNvPr id="158" name="Google Shape;158;p10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-89" r="0" t="0"/>
          <a:stretch/>
        </p:blipFill>
        <p:spPr>
          <a:xfrm>
            <a:off x="4508500" y="1825625"/>
            <a:ext cx="6299200" cy="3540125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No photo description available." id="159" name="Google Shape;159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23975" y="913606"/>
            <a:ext cx="2816225" cy="5006623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Nesting Boxes</a:t>
            </a:r>
            <a:endParaRPr/>
          </a:p>
        </p:txBody>
      </p:sp>
      <p:pic>
        <p:nvPicPr>
          <p:cNvPr id="166" name="Google Shape;166;p11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60720" y="1483895"/>
            <a:ext cx="5204152" cy="3903114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https://ucda076c1d65833e0eb7769359a2.previews.dropboxusercontent.com/p/thumb/AAm-2CmaoH5Qz1cvsFMCc5a6spHsu9qQsmQPsi0JCMY8BDzHtaLLBx94JRRd6o7_1NoaUesq2NKuPKV8A9cpDokFDAQMddmUP_Mgq4sBgmoglMSAYaGzezbcsJydKOTMzJ3CGI94duMXR97mlvCoAiiZG1uGiPDjntsc1tW9S921vzUvEmX20rpH8zHCklKVRWyNXE0Q9DjzCsGEPh1Ge-XgEd0focVsX22WDwE8SkMT7MhIaxjwOftkWg7cgAEvRTzYko1vM9pPGMboeHTYj2a0FIIivuf_xqtlgdG6jluNmssi-gId3dOiK9f86NBNCgSZmbG5lHGs7O0E694nJ3uNmjlRqeF_nYW5vyHALPyGUynDI_ttsSHDt-9ahhd_73RWnwGliJuKGXeF5Qx1GWEO8XxBNv-cvzvq6VUCOQkK2GgWjZkFaQFaBla-zBzCb7mtud4bHpw7P_g6MZMV1x7yxPraZwHGFsjx0jiQYMMSgg/p.jpeg?fv_content=true&amp;size_mode=5" id="167" name="Google Shape;167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0429" y="1482521"/>
            <a:ext cx="5205984" cy="3904488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8" name="Google Shape;168;p11"/>
          <p:cNvSpPr txBox="1"/>
          <p:nvPr/>
        </p:nvSpPr>
        <p:spPr>
          <a:xfrm>
            <a:off x="6579910" y="1690688"/>
            <a:ext cx="1244338" cy="369332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00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rPr>
              <a:t>OPTIONS</a:t>
            </a:r>
            <a:endParaRPr sz="1800">
              <a:solidFill>
                <a:schemeClr val="lt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9" name="Google Shape;169;p11"/>
          <p:cNvSpPr/>
          <p:nvPr/>
        </p:nvSpPr>
        <p:spPr>
          <a:xfrm>
            <a:off x="6649611" y="2168155"/>
            <a:ext cx="466344" cy="1010635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6897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70" name="Google Shape;170;p11"/>
          <p:cNvSpPr/>
          <p:nvPr/>
        </p:nvSpPr>
        <p:spPr>
          <a:xfrm rot="-3275589">
            <a:off x="7780537" y="2001674"/>
            <a:ext cx="465203" cy="1178878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6897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Keep It Organized</a:t>
            </a:r>
            <a:endParaRPr/>
          </a:p>
        </p:txBody>
      </p:sp>
      <p:sp>
        <p:nvSpPr>
          <p:cNvPr id="176" name="Google Shape;176;p1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Wall calendar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Organizer/planner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Outlook calendar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Google calendar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Smart phone calendar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Wall calendar in a binder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77" name="Google Shape;177;p12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70958" y="1825625"/>
            <a:ext cx="5464728" cy="3489116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Routine Care</a:t>
            </a:r>
            <a:endParaRPr/>
          </a:p>
        </p:txBody>
      </p:sp>
      <p:sp>
        <p:nvSpPr>
          <p:cNvPr id="183" name="Google Shape;183;p1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Vaccines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Worming treatment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Ear mite treatment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Flea treatment</a:t>
            </a:r>
            <a:endParaRPr/>
          </a:p>
        </p:txBody>
      </p:sp>
      <p:pic>
        <p:nvPicPr>
          <p:cNvPr id="184" name="Google Shape;184;p13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20513" l="12521" r="35336" t="13622"/>
          <a:stretch/>
        </p:blipFill>
        <p:spPr>
          <a:xfrm>
            <a:off x="6207090" y="1759519"/>
            <a:ext cx="4440701" cy="3728539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Mentor Assistants </a:t>
            </a:r>
            <a:endParaRPr/>
          </a:p>
        </p:txBody>
      </p:sp>
      <p:sp>
        <p:nvSpPr>
          <p:cNvPr id="190" name="Google Shape;190;p1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Support mentors and foster families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Administer vaccines, fluids, topical medications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Assist with identifying and treating illness according to protocol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91" name="Google Shape;191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372" y="1924119"/>
            <a:ext cx="4526902" cy="3008620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Litter boxes</a:t>
            </a:r>
            <a:endParaRPr/>
          </a:p>
        </p:txBody>
      </p:sp>
      <p:sp>
        <p:nvSpPr>
          <p:cNvPr id="197" name="Google Shape;197;p1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The more the merrier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Clean at least twice a day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Don’t use clumping until 8 weeks of age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Kitten Attract when they won’t use the litter box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98" name="Google Shape;198;p15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12334" r="8263" t="8726"/>
          <a:stretch/>
        </p:blipFill>
        <p:spPr>
          <a:xfrm>
            <a:off x="6834812" y="1690688"/>
            <a:ext cx="4132221" cy="3166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Ailments</a:t>
            </a:r>
            <a:endParaRPr/>
          </a:p>
        </p:txBody>
      </p:sp>
      <p:sp>
        <p:nvSpPr>
          <p:cNvPr id="204" name="Google Shape;204;p1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What is their temperature?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Are they eating?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Are they going potty?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Are they playing?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Diarrhea?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Vomiting?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Anything else?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05" name="Google Shape;205;p16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19800" y="1968238"/>
            <a:ext cx="4818776" cy="366227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Getting Them to Eat </a:t>
            </a:r>
            <a:endParaRPr/>
          </a:p>
        </p:txBody>
      </p:sp>
      <p:sp>
        <p:nvSpPr>
          <p:cNvPr id="211" name="Google Shape;211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Smelly wet food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Human baby food– no onion or garlic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Boiled chicken– no seasoning and skinless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Save the broth– ice cube trays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Prescription AD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Slurry aka “Kitten Crack”– AD, baby food, KMR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Calicivirus</a:t>
            </a:r>
            <a:endParaRPr/>
          </a:p>
        </p:txBody>
      </p:sp>
      <p:sp>
        <p:nvSpPr>
          <p:cNvPr id="217" name="Google Shape;217;p1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Yellow or green discharge from the nose and/or eyes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Fever 102.7 or higher (typically high spiking fever)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Drooling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Mouth and/or nose ulcers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Lethargic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Not eating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18" name="Google Shape;218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4146" l="2019" r="12397" t="2213"/>
          <a:stretch/>
        </p:blipFill>
        <p:spPr>
          <a:xfrm>
            <a:off x="1208015" y="1982134"/>
            <a:ext cx="4330853" cy="3513239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Upper Respiratory Infection</a:t>
            </a:r>
            <a:endParaRPr/>
          </a:p>
        </p:txBody>
      </p:sp>
      <p:pic>
        <p:nvPicPr>
          <p:cNvPr id="224" name="Google Shape;224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39836" y="1690688"/>
            <a:ext cx="5112327" cy="3387436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5" name="Google Shape;225;p19"/>
          <p:cNvSpPr/>
          <p:nvPr/>
        </p:nvSpPr>
        <p:spPr>
          <a:xfrm>
            <a:off x="3148668" y="5165250"/>
            <a:ext cx="60960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Yellow or green discharge from the nose; fever of 102.7 or higher; drooling; watery eyes or discharge from eyes; 3</a:t>
            </a:r>
            <a:r>
              <a:rPr baseline="30000" lang="en-US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rd</a:t>
            </a:r>
            <a:r>
              <a:rPr lang="en-US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eyelids are up; lethargic; not eating.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Welcome &amp; Introductions</a:t>
            </a:r>
            <a:endParaRPr/>
          </a:p>
        </p:txBody>
      </p:sp>
      <p:pic>
        <p:nvPicPr>
          <p:cNvPr id="102" name="Google Shape;102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2817" y="1825625"/>
            <a:ext cx="6506365" cy="4351338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Conjunctivitis </a:t>
            </a:r>
            <a:endParaRPr/>
          </a:p>
        </p:txBody>
      </p:sp>
      <p:pic>
        <p:nvPicPr>
          <p:cNvPr id="231" name="Google Shape;231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22234" y="1825625"/>
            <a:ext cx="6547532" cy="4351338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Diarrhea</a:t>
            </a:r>
            <a:endParaRPr/>
          </a:p>
        </p:txBody>
      </p:sp>
      <p:pic>
        <p:nvPicPr>
          <p:cNvPr id="237" name="Google Shape;237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3200" y="2004969"/>
            <a:ext cx="4799607" cy="3212919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8" name="Google Shape;23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50466" y="2008344"/>
            <a:ext cx="4830862" cy="3209544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Rehoming Kittens</a:t>
            </a:r>
            <a:endParaRPr/>
          </a:p>
        </p:txBody>
      </p:sp>
      <p:sp>
        <p:nvSpPr>
          <p:cNvPr id="244" name="Google Shape;244;p2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Know when it is time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Be a back up if needed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Planning for vacations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Kittens get sick – now what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Know who approves rehoming and how that works</a:t>
            </a:r>
            <a:endParaRPr/>
          </a:p>
        </p:txBody>
      </p:sp>
      <p:pic>
        <p:nvPicPr>
          <p:cNvPr id="245" name="Google Shape;24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0323" y="1500923"/>
            <a:ext cx="3641676" cy="4855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Socializing Kittens</a:t>
            </a:r>
            <a:endParaRPr/>
          </a:p>
        </p:txBody>
      </p:sp>
      <p:sp>
        <p:nvSpPr>
          <p:cNvPr id="252" name="Google Shape;252;p2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Hidey box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Mama mews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Slow blinks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Paintbrush/hand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High value food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Play therapy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Picking up/time in lap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Monitor progress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Tough love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53" name="Google Shape;253;p2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10976" r="32316" t="0"/>
          <a:stretch/>
        </p:blipFill>
        <p:spPr>
          <a:xfrm>
            <a:off x="799319" y="1128041"/>
            <a:ext cx="2656876" cy="2635418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4" name="Google Shape;254;p23"/>
          <p:cNvPicPr preferRelativeResize="0"/>
          <p:nvPr/>
        </p:nvPicPr>
        <p:blipFill rotWithShape="1">
          <a:blip r:embed="rId4">
            <a:alphaModFix/>
          </a:blip>
          <a:srcRect b="13725" l="0" r="0" t="3921"/>
          <a:stretch/>
        </p:blipFill>
        <p:spPr>
          <a:xfrm>
            <a:off x="3070302" y="3282459"/>
            <a:ext cx="2114095" cy="316549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5" name="Google Shape;255;p23"/>
          <p:cNvSpPr/>
          <p:nvPr/>
        </p:nvSpPr>
        <p:spPr>
          <a:xfrm>
            <a:off x="838200" y="3763459"/>
            <a:ext cx="210826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Pooh Bear- Before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56" name="Google Shape;256;p23"/>
          <p:cNvSpPr txBox="1"/>
          <p:nvPr/>
        </p:nvSpPr>
        <p:spPr>
          <a:xfrm>
            <a:off x="3580028" y="2913127"/>
            <a:ext cx="1600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12 days later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Mentor Bag</a:t>
            </a:r>
            <a:endParaRPr/>
          </a:p>
        </p:txBody>
      </p:sp>
      <p:pic>
        <p:nvPicPr>
          <p:cNvPr id="262" name="Google Shape;262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46557" y="1690688"/>
            <a:ext cx="7298886" cy="4351338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Mentor Bag Supplies</a:t>
            </a:r>
            <a:endParaRPr/>
          </a:p>
        </p:txBody>
      </p:sp>
      <p:sp>
        <p:nvSpPr>
          <p:cNvPr id="268" name="Google Shape;268;p2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31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100"/>
              <a:t>A+D ointment</a:t>
            </a:r>
            <a:endParaRPr/>
          </a:p>
          <a:p>
            <a:pPr indent="-228631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100"/>
              <a:t>.5 oz. of KY </a:t>
            </a:r>
            <a:endParaRPr/>
          </a:p>
          <a:p>
            <a:pPr indent="-228631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100"/>
              <a:t>Yorker of rubbing alcohol</a:t>
            </a:r>
            <a:endParaRPr/>
          </a:p>
          <a:p>
            <a:pPr indent="-228631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100"/>
              <a:t>Yorker of water</a:t>
            </a:r>
            <a:endParaRPr/>
          </a:p>
          <a:p>
            <a:pPr indent="-228631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100"/>
              <a:t>Sharpie to mark the sub-q bag</a:t>
            </a:r>
            <a:endParaRPr/>
          </a:p>
          <a:p>
            <a:pPr indent="-228631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100"/>
              <a:t>4 oz. of hand sanitizer </a:t>
            </a:r>
            <a:endParaRPr/>
          </a:p>
          <a:p>
            <a:pPr indent="-228631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100"/>
              <a:t>Gloves</a:t>
            </a:r>
            <a:endParaRPr/>
          </a:p>
          <a:p>
            <a:pPr indent="-228631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100"/>
              <a:t>Different foods/can foods</a:t>
            </a:r>
            <a:endParaRPr/>
          </a:p>
          <a:p>
            <a:pPr indent="-228631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100"/>
              <a:t>Evo chicken (purple label) </a:t>
            </a:r>
            <a:endParaRPr/>
          </a:p>
          <a:p>
            <a:pPr indent="-228631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100"/>
              <a:t>Avoderm chicken (red label or pink label) </a:t>
            </a:r>
            <a:endParaRPr/>
          </a:p>
          <a:p>
            <a:pPr indent="-228631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100"/>
              <a:t>Bag of ground up dry kitten food </a:t>
            </a:r>
            <a:endParaRPr/>
          </a:p>
          <a:p>
            <a:pPr indent="-228631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100"/>
              <a:t>Small vaccine cooler bag</a:t>
            </a:r>
            <a:endParaRPr/>
          </a:p>
          <a:p>
            <a:pPr indent="-228631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100"/>
              <a:t>Scale</a:t>
            </a:r>
            <a:endParaRPr/>
          </a:p>
          <a:p>
            <a:pPr indent="-228631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100"/>
              <a:t>Flea comb </a:t>
            </a:r>
            <a:endParaRPr/>
          </a:p>
          <a:p>
            <a:pPr indent="-228631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100"/>
              <a:t>Long cotton swabs</a:t>
            </a:r>
            <a:endParaRPr/>
          </a:p>
          <a:p>
            <a:pPr indent="-228631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100"/>
              <a:t>Note pad and paper to write notes down or instructions to hand to foster parent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000"/>
          </a:p>
        </p:txBody>
      </p:sp>
      <p:sp>
        <p:nvSpPr>
          <p:cNvPr id="269" name="Google Shape;269;p2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31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900"/>
              <a:t>1 bag of lactated ringers solution</a:t>
            </a:r>
            <a:endParaRPr/>
          </a:p>
          <a:p>
            <a:pPr indent="-228631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900"/>
              <a:t>5 ea. scalp vein set 23G/19G</a:t>
            </a:r>
            <a:endParaRPr/>
          </a:p>
          <a:p>
            <a:pPr indent="-228631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900"/>
              <a:t>1 ea. 50 ml syringe</a:t>
            </a:r>
            <a:endParaRPr/>
          </a:p>
          <a:p>
            <a:pPr indent="-228631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900"/>
              <a:t>3 ea. 3ml syringe</a:t>
            </a:r>
            <a:endParaRPr/>
          </a:p>
          <a:p>
            <a:pPr indent="-228631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900"/>
              <a:t>2 ea. 1ml syringe</a:t>
            </a:r>
            <a:endParaRPr/>
          </a:p>
          <a:p>
            <a:pPr indent="-228631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900"/>
              <a:t>5 ea. 18G needles </a:t>
            </a:r>
            <a:endParaRPr/>
          </a:p>
          <a:p>
            <a:pPr indent="-228631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900"/>
              <a:t>2 bottles of Amoxi</a:t>
            </a:r>
            <a:endParaRPr sz="1900"/>
          </a:p>
          <a:p>
            <a:pPr indent="-228631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900"/>
              <a:t>Bottle of Panacur </a:t>
            </a:r>
            <a:endParaRPr/>
          </a:p>
          <a:p>
            <a:pPr indent="-228631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900"/>
              <a:t>Bottle of Marquis Paste</a:t>
            </a:r>
            <a:endParaRPr/>
          </a:p>
          <a:p>
            <a:pPr indent="-228631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900"/>
              <a:t>Karo in syringe</a:t>
            </a:r>
            <a:endParaRPr/>
          </a:p>
          <a:p>
            <a:pPr indent="-228631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900"/>
              <a:t>Strongid </a:t>
            </a:r>
            <a:endParaRPr/>
          </a:p>
          <a:p>
            <a:pPr indent="-228631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900"/>
              <a:t>Kaolin</a:t>
            </a:r>
            <a:endParaRPr/>
          </a:p>
          <a:p>
            <a:pPr indent="-228631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900"/>
              <a:t>Gauze pads </a:t>
            </a:r>
            <a:endParaRPr/>
          </a:p>
          <a:p>
            <a:pPr indent="-228631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900"/>
              <a:t>Little Noses saline &amp; decongestant</a:t>
            </a:r>
            <a:endParaRPr/>
          </a:p>
          <a:p>
            <a:pPr indent="-228631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900"/>
              <a:t>Old plastic peanut butter jars for sharps</a:t>
            </a:r>
            <a:endParaRPr/>
          </a:p>
          <a:p>
            <a:pPr indent="-228631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900"/>
              <a:t>Fast reading (flex tip) thermometers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c3ffeb9639_0_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On-Call Mentors</a:t>
            </a:r>
            <a:endParaRPr/>
          </a:p>
        </p:txBody>
      </p:sp>
      <p:sp>
        <p:nvSpPr>
          <p:cNvPr id="276" name="Google Shape;276;g1c3ffeb9639_0_9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Each week a new On-Call Mentor takes calls from Mentors who need additional help.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They can be staff or volunteers.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If staff, pay them a stipend or the time they are on the phone.</a:t>
            </a:r>
            <a:endParaRPr/>
          </a:p>
        </p:txBody>
      </p:sp>
      <p:pic>
        <p:nvPicPr>
          <p:cNvPr id="277" name="Google Shape;277;g1c3ffeb9639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9875" y="626025"/>
            <a:ext cx="4331075" cy="5774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Mentor brunches</a:t>
            </a:r>
            <a:endParaRPr/>
          </a:p>
        </p:txBody>
      </p:sp>
      <p:sp>
        <p:nvSpPr>
          <p:cNvPr id="284" name="Google Shape;284;p2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Quarterly meetings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CE opportunity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Discuss new foster protocols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Receive feedback from mentors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New ideas for program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85" name="Google Shape;28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19800" y="1825625"/>
            <a:ext cx="5266893" cy="3506587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86" name="Google Shape;286;p26"/>
          <p:cNvSpPr txBox="1"/>
          <p:nvPr/>
        </p:nvSpPr>
        <p:spPr>
          <a:xfrm>
            <a:off x="6019800" y="5472545"/>
            <a:ext cx="4218709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Photo credit: events.time.ly</a:t>
            </a:r>
            <a:endParaRPr sz="1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Grief Counseling</a:t>
            </a:r>
            <a:endParaRPr/>
          </a:p>
        </p:txBody>
      </p:sp>
      <p:sp>
        <p:nvSpPr>
          <p:cNvPr id="292" name="Google Shape;292;p2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When to talk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When to listen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What to say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Remind them of the good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Let them cry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http://reverse-phone-lookup.maxupdates.tv/wp-content/uploads/2011/08/Lookup-a-Cell-Phone-Call.jpg" id="293" name="Google Shape;293;p2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22992" t="0"/>
          <a:stretch/>
        </p:blipFill>
        <p:spPr>
          <a:xfrm>
            <a:off x="1388093" y="1690688"/>
            <a:ext cx="4157031" cy="3692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Aging Kittens</a:t>
            </a:r>
            <a:endParaRPr/>
          </a:p>
        </p:txBody>
      </p:sp>
      <p:sp>
        <p:nvSpPr>
          <p:cNvPr id="299" name="Google Shape;299;p2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US"/>
              <a:t>Take in account everything you know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</a:pPr>
            <a:r>
              <a:t/>
            </a:r>
            <a:endParaRPr b="1" sz="1300"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Teeth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Weight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Eyes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Mobility/Agility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Number in litter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Average weight of litter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Length of legs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Fluffy coat vs. slicker coat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Round belly vs. sleek body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how-to-determine-a-dog-or cat.pdf - Adobe Reader" id="300" name="Google Shape;300;p28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4829" l="28636" r="26514" t="24811"/>
          <a:stretch/>
        </p:blipFill>
        <p:spPr>
          <a:xfrm>
            <a:off x="6019800" y="1825625"/>
            <a:ext cx="4793609" cy="4048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What It Takes To Be A Mentor</a:t>
            </a:r>
            <a:endParaRPr/>
          </a:p>
        </p:txBody>
      </p:sp>
      <p:sp>
        <p:nvSpPr>
          <p:cNvPr id="109" name="Google Shape;109;p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Experience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Emotional intelligence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Respect for CAT’s protocols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Empathy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Composure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Problem solving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Image may contain: 1 person, smiling" id="110" name="Google Shape;110;p3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31429" y="1690688"/>
            <a:ext cx="4038600" cy="3385549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Sexing Kittens </a:t>
            </a:r>
            <a:endParaRPr/>
          </a:p>
        </p:txBody>
      </p:sp>
      <p:pic>
        <p:nvPicPr>
          <p:cNvPr id="306" name="Google Shape;306;p29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22570" l="18696" r="32590" t="0"/>
          <a:stretch/>
        </p:blipFill>
        <p:spPr>
          <a:xfrm>
            <a:off x="7029975" y="2020398"/>
            <a:ext cx="3297855" cy="3483553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7" name="Google Shape;307;p29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59440" l="9679" r="41975" t="6275"/>
          <a:stretch/>
        </p:blipFill>
        <p:spPr>
          <a:xfrm>
            <a:off x="1548392" y="1890757"/>
            <a:ext cx="4076937" cy="3742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Boys or Girls?</a:t>
            </a:r>
            <a:endParaRPr/>
          </a:p>
        </p:txBody>
      </p:sp>
      <p:pic>
        <p:nvPicPr>
          <p:cNvPr id="313" name="Google Shape;313;p3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88572" y="1565936"/>
            <a:ext cx="3886200" cy="4285211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14" name="Google Shape;314;p30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18954" l="0" r="0" t="0"/>
          <a:stretch/>
        </p:blipFill>
        <p:spPr>
          <a:xfrm>
            <a:off x="6825144" y="1569699"/>
            <a:ext cx="3623993" cy="4281448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Boys or Girls?</a:t>
            </a:r>
            <a:endParaRPr/>
          </a:p>
        </p:txBody>
      </p:sp>
      <p:pic>
        <p:nvPicPr>
          <p:cNvPr id="320" name="Google Shape;32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2653" y="1690688"/>
            <a:ext cx="3322248" cy="4357048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1" name="Google Shape;321;p31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20983" r="26186" t="0"/>
          <a:stretch/>
        </p:blipFill>
        <p:spPr>
          <a:xfrm>
            <a:off x="6772304" y="1712059"/>
            <a:ext cx="3427720" cy="4314305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Questions?</a:t>
            </a:r>
            <a:endParaRPr/>
          </a:p>
        </p:txBody>
      </p:sp>
      <p:pic>
        <p:nvPicPr>
          <p:cNvPr id="327" name="Google Shape;327;p3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99756" y="1690688"/>
            <a:ext cx="6392487" cy="4264429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Key Responsibilities</a:t>
            </a:r>
            <a:endParaRPr/>
          </a:p>
        </p:txBody>
      </p:sp>
      <p:sp>
        <p:nvSpPr>
          <p:cNvPr id="116" name="Google Shape;116;p4"/>
          <p:cNvSpPr txBox="1"/>
          <p:nvPr>
            <p:ph idx="1" type="body"/>
          </p:nvPr>
        </p:nvSpPr>
        <p:spPr>
          <a:xfrm>
            <a:off x="6096000" y="1809583"/>
            <a:ext cx="54503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Phone calls, texts, and emails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Recognize illness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Treat illness per policy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Mentor bag stocked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Get kittens to eat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Know foster rules and policies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Elevate concerns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17" name="Google Shape;11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68501" y="1419225"/>
            <a:ext cx="3075780" cy="4625975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How Many Is Too Many?</a:t>
            </a:r>
            <a:endParaRPr/>
          </a:p>
        </p:txBody>
      </p:sp>
      <p:sp>
        <p:nvSpPr>
          <p:cNvPr id="123" name="Google Shape;123;p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Know your limits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Only take on foster parents if you have time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Each litter of kittens takes time away from family and friends</a:t>
            </a:r>
            <a:endParaRPr/>
          </a:p>
        </p:txBody>
      </p:sp>
      <p:pic>
        <p:nvPicPr>
          <p:cNvPr id="124" name="Google Shape;12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95700" y="3471860"/>
            <a:ext cx="4800600" cy="2990373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Know Your Foster Parents’ Limits</a:t>
            </a:r>
            <a:endParaRPr/>
          </a:p>
        </p:txBody>
      </p:sp>
      <p:sp>
        <p:nvSpPr>
          <p:cNvPr id="130" name="Google Shape;130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Family support – who is involved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Young children when kittens get sick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Possible death – pull kittens or leave?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How far away are they from you?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What skills do they have?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31" name="Google Shape;131;p6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54473" y="1690688"/>
            <a:ext cx="2909829" cy="4375988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Foster Mentees</a:t>
            </a:r>
            <a:endParaRPr/>
          </a:p>
        </p:txBody>
      </p:sp>
      <p:sp>
        <p:nvSpPr>
          <p:cNvPr id="137" name="Google Shape;137;p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You take on a new foster family: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Contact them within 48 hours of taking kittens home each time they pick up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Visit their home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Check out foster room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Offer suggestions if needed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Check out kittens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38" name="Google Shape;138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6674" r="17400" t="0"/>
          <a:stretch/>
        </p:blipFill>
        <p:spPr>
          <a:xfrm>
            <a:off x="1500068" y="2246012"/>
            <a:ext cx="3673305" cy="3225338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Foster Room</a:t>
            </a:r>
            <a:endParaRPr/>
          </a:p>
        </p:txBody>
      </p:sp>
      <p:sp>
        <p:nvSpPr>
          <p:cNvPr id="144" name="Google Shape;144;p8"/>
          <p:cNvSpPr txBox="1"/>
          <p:nvPr>
            <p:ph idx="1" type="body"/>
          </p:nvPr>
        </p:nvSpPr>
        <p:spPr>
          <a:xfrm>
            <a:off x="7623495" y="1970740"/>
            <a:ext cx="4568505" cy="53587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en-US" sz="3000"/>
              <a:t>Good Places: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lang="en-US" sz="3000"/>
              <a:t>Bathrooms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lang="en-US" sz="3000"/>
              <a:t>Empty Bedrooms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lang="en-US" sz="3000"/>
              <a:t>Dens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lang="en-US" sz="3000"/>
              <a:t>Offices not in use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t/>
            </a:r>
            <a:endParaRPr sz="3000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45" name="Google Shape;145;p8"/>
          <p:cNvPicPr preferRelativeResize="0"/>
          <p:nvPr/>
        </p:nvPicPr>
        <p:blipFill rotWithShape="1">
          <a:blip r:embed="rId3">
            <a:alphaModFix/>
          </a:blip>
          <a:srcRect b="0" l="11626" r="0" t="0"/>
          <a:stretch/>
        </p:blipFill>
        <p:spPr>
          <a:xfrm>
            <a:off x="838200" y="1489476"/>
            <a:ext cx="6075432" cy="3867056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Foster Room</a:t>
            </a:r>
            <a:endParaRPr/>
          </a:p>
        </p:txBody>
      </p:sp>
      <p:sp>
        <p:nvSpPr>
          <p:cNvPr id="151" name="Google Shape;151;p9"/>
          <p:cNvSpPr txBox="1"/>
          <p:nvPr>
            <p:ph idx="1" type="body"/>
          </p:nvPr>
        </p:nvSpPr>
        <p:spPr>
          <a:xfrm>
            <a:off x="7463074" y="1489476"/>
            <a:ext cx="4568505" cy="53587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en-US" sz="3000"/>
              <a:t>Things to watch out for: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lang="en-US" sz="3000"/>
              <a:t>Cords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lang="en-US" sz="3000"/>
              <a:t>Small items like paperclips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lang="en-US" sz="3000"/>
              <a:t>Razors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lang="en-US" sz="3000"/>
              <a:t>Soap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lang="en-US" sz="3000"/>
              <a:t>Cleaning supplies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lang="en-US" sz="3000"/>
              <a:t>Knickknacks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t/>
            </a:r>
            <a:endParaRPr sz="3000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52" name="Google Shape;15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9699" y="1963005"/>
            <a:ext cx="5113643" cy="3409095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CAT 1">
      <a:dk1>
        <a:srgbClr val="333333"/>
      </a:dk1>
      <a:lt1>
        <a:srgbClr val="FFC30F"/>
      </a:lt1>
      <a:dk2>
        <a:srgbClr val="954F72"/>
      </a:dk2>
      <a:lt2>
        <a:srgbClr val="FFFFFF"/>
      </a:lt2>
      <a:accent1>
        <a:srgbClr val="4ABCAD"/>
      </a:accent1>
      <a:accent2>
        <a:srgbClr val="FF5733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4ABCAD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2018-10-22T20:44:11Z</dcterms:created>
  <dc:creator>Kaisa Butcher</dc:creator>
</cp:coreProperties>
</file>